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84" r:id="rId2"/>
    <p:sldMasterId id="2147483696" r:id="rId3"/>
  </p:sldMasterIdLst>
  <p:notesMasterIdLst>
    <p:notesMasterId r:id="rId16"/>
  </p:notesMasterIdLst>
  <p:sldIdLst>
    <p:sldId id="276" r:id="rId4"/>
    <p:sldId id="278" r:id="rId5"/>
    <p:sldId id="259" r:id="rId6"/>
    <p:sldId id="271" r:id="rId7"/>
    <p:sldId id="257" r:id="rId8"/>
    <p:sldId id="258" r:id="rId9"/>
    <p:sldId id="256" r:id="rId10"/>
    <p:sldId id="279" r:id="rId11"/>
    <p:sldId id="280" r:id="rId12"/>
    <p:sldId id="281" r:id="rId13"/>
    <p:sldId id="282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1cf0a857948cd2c/&#25991;&#26723;/WeChat%20Files/zijian1235/File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ordham\Web%20Analytics\project\gender\questionandanswer%20ALL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ordham\Web%20Analytics\project\gender\questionandanswer%20ALL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ordham\Web%20Analytics\project\gender\questionandanswer%20ALL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Average reputation score of users based on proﬁle elements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[Book1.xlsx]Sheet1!$A$47</c:f>
              <c:strCache>
                <c:ptCount val="1"/>
                <c:pt idx="0">
                  <c:v>avg.reputation (absent)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[Book1.xlsx]Sheet1!$B$46:$E$46</c:f>
              <c:strCache>
                <c:ptCount val="4"/>
                <c:pt idx="0">
                  <c:v>Weburl</c:v>
                </c:pt>
                <c:pt idx="1">
                  <c:v>location</c:v>
                </c:pt>
                <c:pt idx="2">
                  <c:v>aboutme</c:v>
                </c:pt>
                <c:pt idx="3">
                  <c:v>ProfileImageUrl</c:v>
                </c:pt>
              </c:strCache>
            </c:strRef>
          </c:cat>
          <c:val>
            <c:numRef>
              <c:f>[Book1.xlsx]Sheet1!$B$47:$E$47</c:f>
              <c:numCache>
                <c:formatCode>General</c:formatCode>
                <c:ptCount val="4"/>
                <c:pt idx="0">
                  <c:v>40706</c:v>
                </c:pt>
                <c:pt idx="1">
                  <c:v>63226</c:v>
                </c:pt>
                <c:pt idx="2">
                  <c:v>56599</c:v>
                </c:pt>
                <c:pt idx="3">
                  <c:v>94693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15-416B-9683-14BA2EE227A2}"/>
            </c:ext>
          </c:extLst>
        </c:ser>
        <c:ser>
          <c:idx val="1"/>
          <c:order val="1"/>
          <c:tx>
            <c:strRef>
              <c:f>[Book1.xlsx]Sheet1!$A$48</c:f>
              <c:strCache>
                <c:ptCount val="1"/>
                <c:pt idx="0">
                  <c:v>avg.reputation (present)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[Book1.xlsx]Sheet1!$B$46:$E$46</c:f>
              <c:strCache>
                <c:ptCount val="4"/>
                <c:pt idx="0">
                  <c:v>Weburl</c:v>
                </c:pt>
                <c:pt idx="1">
                  <c:v>location</c:v>
                </c:pt>
                <c:pt idx="2">
                  <c:v>aboutme</c:v>
                </c:pt>
                <c:pt idx="3">
                  <c:v>ProfileImageUrl</c:v>
                </c:pt>
              </c:strCache>
            </c:strRef>
          </c:cat>
          <c:val>
            <c:numRef>
              <c:f>[Book1.xlsx]Sheet1!$B$48:$E$48</c:f>
              <c:numCache>
                <c:formatCode>General</c:formatCode>
                <c:ptCount val="4"/>
                <c:pt idx="0">
                  <c:v>65871</c:v>
                </c:pt>
                <c:pt idx="1">
                  <c:v>65871</c:v>
                </c:pt>
                <c:pt idx="2">
                  <c:v>65871</c:v>
                </c:pt>
                <c:pt idx="3">
                  <c:v>65871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15-416B-9683-14BA2EE22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9972328"/>
        <c:axId val="409969048"/>
      </c:lineChart>
      <c:catAx>
        <c:axId val="409972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9969048"/>
        <c:crosses val="autoZero"/>
        <c:auto val="1"/>
        <c:lblAlgn val="ctr"/>
        <c:lblOffset val="100"/>
        <c:noMultiLvlLbl val="0"/>
      </c:catAx>
      <c:valAx>
        <c:axId val="409969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9972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A&amp;A proportion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asker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Sheet1!$E$2:$F$2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Sheet1!$E$3:$F$3</c:f>
              <c:numCache>
                <c:formatCode>General</c:formatCode>
                <c:ptCount val="2"/>
                <c:pt idx="0">
                  <c:v>24539</c:v>
                </c:pt>
                <c:pt idx="1">
                  <c:v>2176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7-4E4B-9E09-C8BE105C2551}"/>
            </c:ext>
          </c:extLst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answer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Sheet1!$E$2:$F$2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Sheet1!$E$4:$F$4</c:f>
              <c:numCache>
                <c:formatCode>General</c:formatCode>
                <c:ptCount val="2"/>
                <c:pt idx="0">
                  <c:v>25804</c:v>
                </c:pt>
                <c:pt idx="1">
                  <c:v>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7-4E4B-9E09-C8BE105C255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48566928"/>
        <c:axId val="748567568"/>
      </c:barChart>
      <c:catAx>
        <c:axId val="748566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8567568"/>
        <c:crosses val="autoZero"/>
        <c:auto val="1"/>
        <c:lblAlgn val="ctr"/>
        <c:lblOffset val="100"/>
        <c:noMultiLvlLbl val="0"/>
      </c:catAx>
      <c:valAx>
        <c:axId val="748567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856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Answer</a:t>
            </a:r>
            <a:r>
              <a:rPr lang="en-US" altLang="zh-CN" baseline="0"/>
              <a:t> Segregation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Sheet1!$L$36</c:f>
              <c:strCache>
                <c:ptCount val="1"/>
                <c:pt idx="0">
                  <c:v>no answer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Sheet1!$M$35:$N$35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Sheet1!$M$36:$N$36</c:f>
              <c:numCache>
                <c:formatCode>General</c:formatCode>
                <c:ptCount val="2"/>
                <c:pt idx="0">
                  <c:v>21160</c:v>
                </c:pt>
                <c:pt idx="1">
                  <c:v>2485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F4-4D97-BA6E-15EB9439C8BA}"/>
            </c:ext>
          </c:extLst>
        </c:ser>
        <c:ser>
          <c:idx val="1"/>
          <c:order val="1"/>
          <c:tx>
            <c:strRef>
              <c:f>Sheet1!$L$37</c:f>
              <c:strCache>
                <c:ptCount val="1"/>
                <c:pt idx="0">
                  <c:v>has answer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Sheet1!$M$35:$N$35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Sheet1!$M$37:$N$37</c:f>
              <c:numCache>
                <c:formatCode>General</c:formatCode>
                <c:ptCount val="2"/>
                <c:pt idx="0">
                  <c:v>24539</c:v>
                </c:pt>
                <c:pt idx="1">
                  <c:v>2176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F4-4D97-BA6E-15EB9439C8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91980944"/>
        <c:axId val="791982864"/>
      </c:barChart>
      <c:catAx>
        <c:axId val="791980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1982864"/>
        <c:crosses val="autoZero"/>
        <c:auto val="1"/>
        <c:lblAlgn val="ctr"/>
        <c:lblOffset val="100"/>
        <c:noMultiLvlLbl val="0"/>
      </c:catAx>
      <c:valAx>
        <c:axId val="791982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198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Gender</a:t>
            </a:r>
            <a:r>
              <a:rPr lang="en-US" altLang="zh-CN" baseline="0"/>
              <a:t> preference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Sheet1!$M$40</c:f>
              <c:strCache>
                <c:ptCount val="1"/>
                <c:pt idx="0">
                  <c:v>question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Sheet1!$N$39:$O$39</c:f>
              <c:strCache>
                <c:ptCount val="2"/>
                <c:pt idx="0">
                  <c:v>M-M</c:v>
                </c:pt>
                <c:pt idx="1">
                  <c:v>F-F</c:v>
                </c:pt>
              </c:strCache>
            </c:strRef>
          </c:cat>
          <c:val>
            <c:numRef>
              <c:f>Sheet1!$N$40:$O$40</c:f>
              <c:numCache>
                <c:formatCode>0.00%</c:formatCode>
                <c:ptCount val="2"/>
                <c:pt idx="0">
                  <c:v>1.0068086077011262E-2</c:v>
                </c:pt>
                <c:pt idx="1">
                  <c:v>0.28517770925488439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7A-4B67-98D3-847818B6CAF5}"/>
            </c:ext>
          </c:extLst>
        </c:ser>
        <c:ser>
          <c:idx val="1"/>
          <c:order val="1"/>
          <c:tx>
            <c:strRef>
              <c:f>Sheet1!$M$41</c:f>
              <c:strCache>
                <c:ptCount val="1"/>
                <c:pt idx="0">
                  <c:v>comment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Sheet1!$N$39:$O$39</c:f>
              <c:strCache>
                <c:ptCount val="2"/>
                <c:pt idx="0">
                  <c:v>M-M</c:v>
                </c:pt>
                <c:pt idx="1">
                  <c:v>F-F</c:v>
                </c:pt>
              </c:strCache>
            </c:strRef>
          </c:cat>
          <c:val>
            <c:numRef>
              <c:f>Sheet1!$N$41:$O$41</c:f>
              <c:numCache>
                <c:formatCode>0.00%</c:formatCode>
                <c:ptCount val="2"/>
                <c:pt idx="0">
                  <c:v>-2.6961631524369256E-3</c:v>
                </c:pt>
                <c:pt idx="1">
                  <c:v>2.6961631524369256E-3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7A-4B67-98D3-847818B6C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012176"/>
        <c:axId val="894009616"/>
      </c:lineChart>
      <c:catAx>
        <c:axId val="89401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009616"/>
        <c:crosses val="autoZero"/>
        <c:auto val="1"/>
        <c:lblAlgn val="ctr"/>
        <c:lblOffset val="100"/>
        <c:noMultiLvlLbl val="0"/>
      </c:catAx>
      <c:valAx>
        <c:axId val="89400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01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9079D-3350-47E7-A170-D41EBA31FBEC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46F4-33D6-42AD-AB38-51E2028509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8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D491D0-8E1B-49C7-849B-A28568D9449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C474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09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420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4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2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EBAF-32CE-4C29-A53E-4D04A3868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CE06C-4731-4F54-8B43-30216295A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D6341-1CC7-4AD1-AA0A-44FDE4C1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80EBD-B800-49AA-8D6C-C029281F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74A5B-5EE8-4C1F-AB9B-C4088568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EFFC-93A5-4446-9B98-F7695505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5284B-0C20-4421-B782-38AF1384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FA55-BF7B-4896-B819-F21C917E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C6F96-B7B2-42BE-97E3-DE306912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B149F-8D1A-4DBD-8E4E-15FA1A4C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43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CCA8-779C-44A1-9848-CAF1D8D9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728C2-3C02-4687-8C7F-AE175CA8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5AC0E-0F3E-49BA-B128-4831A608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D5B23-226E-49D5-A589-D5F85E86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9A661-92A8-4B75-9FBF-B15135FA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93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5E0-D867-44AC-AC7E-65140F2F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A40-1F08-4A28-9EA5-936179ED3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2421D-9565-49A0-BD69-6F1FF51F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CDBBF-3BF1-4BD9-A487-F885F33F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FC1B1-C96F-4949-BF10-09B039E55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D2DF1-8C56-41CD-ABFA-7D9BBC24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4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F817-C537-4E7B-A268-BCD5A750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F9537-CCD9-42C5-88B0-0678D27AD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25A5E-0FFE-4A82-86D7-5D6E8B449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CD3D8-C077-4225-95C2-D14EFF996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A38DA-1945-437A-9828-3614FE480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21C17-5BEA-49A6-A9CB-C48D9734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BC293-27FD-40E5-A058-6675D088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81EFC-E630-4DEB-8434-1604B139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5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850C-9D64-48D9-8DD4-7D17CA3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015D1-1143-453D-B5F3-2DBE4CDD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1F3FF-0E1C-4C8B-BA3E-E4951D1F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C6451-6B6C-4A20-BDDD-D8B56EB4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8FDF3-B3E5-44A4-87E5-F92DCACB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DC189-6450-4B36-88E3-5A63CACB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82D0E-6378-4ED3-BD19-EDC8F9B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01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D15F-81B0-4AD9-A4E6-A2D44CF5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5D6B3-4836-4DD9-A06C-80C911618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252CA-7950-4ACB-91D4-4AC3AB4A0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D4FFF-A323-41FE-894F-7F1AFC0E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E4615-BB09-4FD4-9205-9D58B5C5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39D15-46A0-4F89-B71C-881B2392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61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0C29-C9A6-4403-99E6-2F11D1C7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1DDC-F52A-4ECA-B90E-17B5156A8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129D8-CD20-462B-9168-0F6B2D038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1E1E5-7722-48B7-8D38-D0443A7A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99851-A11B-413E-92CA-C827FE5D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A281-51E5-4B6E-944A-D9159ED5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88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15ED-F531-4D3C-AAED-D318D1E7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50CD4-9A6B-4314-BE9D-00CAAEB74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7584-970A-4E19-991A-25121E07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81D79-5302-4F15-8EBD-EE757940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B1C55-6E21-4F85-88A2-C1371A15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9C862-B888-4CC7-878B-FBA255156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57324-B72C-411F-92B9-E4E2C23C0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E773-8312-40C7-8BA4-0DD11C2F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F561-368B-44F3-BE0A-1B5B1407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54893-B751-41BB-9A53-6D3E9D24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04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pPr/>
              <a:t>2018/12/4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4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pPr/>
              <a:t>2018/12/4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5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5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3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4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3057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3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0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2018/12/4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1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pPr/>
              <a:t>2018/12/4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92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66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173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3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3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8414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02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63932-6C1E-4BF1-B3B7-24CEB9A7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97208-33CA-4302-BB48-131A9D0CD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AA02-5CC8-4FC8-8116-4CD1CDDCE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F65B-941F-49D9-93E1-589380864C8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AD5C3-D1A0-4DB1-8CD3-3AE93DE04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26AFB-050A-4DF6-8C2B-AB231769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0D8FD-80DB-43DA-AD04-A26C3A2A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8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pPr/>
              <a:t>2018/12/4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80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mp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10" Type="http://schemas.openxmlformats.org/officeDocument/2006/relationships/chart" Target="../charts/chart1.xml"/><Relationship Id="rId4" Type="http://schemas.openxmlformats.org/officeDocument/2006/relationships/image" Target="../media/image9.tmp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chart" Target="../charts/chart4.xml"/><Relationship Id="rId4" Type="http://schemas.openxmlformats.org/officeDocument/2006/relationships/image" Target="../media/image19.png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46220" y="1780345"/>
            <a:ext cx="6581361" cy="1761846"/>
          </a:xfrm>
        </p:spPr>
        <p:txBody>
          <a:bodyPr rtlCol="0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600" dirty="0"/>
              <a:t>WEB ANALYTICS</a:t>
            </a:r>
            <a:br>
              <a:rPr lang="en-US" altLang="zh-CN" sz="8800" dirty="0"/>
            </a:b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458760"/>
            <a:ext cx="8500062" cy="974374"/>
          </a:xfrm>
        </p:spPr>
        <p:txBody>
          <a:bodyPr rtlCol="0"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Group: Team 6 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Andi Zheng	Yicheng Ren	</a:t>
            </a:r>
            <a:r>
              <a:rPr lang="en-US" altLang="zh-CN" dirty="0" err="1"/>
              <a:t>Kuan</a:t>
            </a:r>
            <a:r>
              <a:rPr lang="en-US" altLang="zh-CN" dirty="0"/>
              <a:t> Jiang  </a:t>
            </a:r>
            <a:r>
              <a:rPr lang="en-US" altLang="zh-CN" dirty="0" err="1"/>
              <a:t>Tiange</a:t>
            </a:r>
            <a:r>
              <a:rPr lang="en-US" altLang="zh-CN" dirty="0"/>
              <a:t> 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16C8F-59AB-44C3-9E9F-D47A8BA15E7A}"/>
              </a:ext>
            </a:extLst>
          </p:cNvPr>
          <p:cNvSpPr txBox="1"/>
          <p:nvPr/>
        </p:nvSpPr>
        <p:spPr>
          <a:xfrm>
            <a:off x="4526280" y="3542191"/>
            <a:ext cx="766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User community status of Stark Overflow</a:t>
            </a:r>
            <a:endParaRPr lang="zh-CN" altLang="en-US" sz="2800" b="1" dirty="0"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0ECDD-965A-43B2-BCB6-312F25C1A7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6628" y="6372031"/>
            <a:ext cx="1211070" cy="4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85211-3924-4425-9DB7-3875A89F6319}"/>
              </a:ext>
            </a:extLst>
          </p:cNvPr>
          <p:cNvPicPr/>
          <p:nvPr/>
        </p:nvPicPr>
        <p:blipFill rotWithShape="1">
          <a:blip r:embed="rId2"/>
          <a:srcRect t="186" r="3614"/>
          <a:stretch/>
        </p:blipFill>
        <p:spPr>
          <a:xfrm>
            <a:off x="45345" y="162560"/>
            <a:ext cx="4059295" cy="3596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4F829-0C7B-465E-8D1D-97D096040C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4194" y="344947"/>
            <a:ext cx="2912286" cy="1285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F0284-D142-4E1D-8690-2A011CCA72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609" y="5242559"/>
            <a:ext cx="3112551" cy="1285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E2B84-7B55-416A-953F-D94EDC6DCD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08706" y="2987258"/>
            <a:ext cx="2543125" cy="2171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A3534F-6A38-4E07-99FA-7C8EE8966DA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37773" y="3139440"/>
            <a:ext cx="4408881" cy="2529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5E7E7-CB1D-4B41-9098-2ECD6D1E0856}"/>
              </a:ext>
            </a:extLst>
          </p:cNvPr>
          <p:cNvSpPr txBox="1"/>
          <p:nvPr/>
        </p:nvSpPr>
        <p:spPr>
          <a:xfrm>
            <a:off x="8131946" y="508182"/>
            <a:ext cx="4408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“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linkcomm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package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detection algorithm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C4299-33D2-478B-ADDA-D4891C23609C}"/>
              </a:ext>
            </a:extLst>
          </p:cNvPr>
          <p:cNvSpPr txBox="1"/>
          <p:nvPr/>
        </p:nvSpPr>
        <p:spPr>
          <a:xfrm>
            <a:off x="698820" y="3845292"/>
            <a:ext cx="318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Scale free network?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07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0C91D9-36F8-4D04-8836-59927B7F6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0421" y="375320"/>
            <a:ext cx="3182339" cy="3848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58EA0-2929-4644-8093-82359107CD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6370" y="435353"/>
            <a:ext cx="2628285" cy="1537546"/>
          </a:xfrm>
          <a:prstGeom prst="rect">
            <a:avLst/>
          </a:prstGeom>
        </p:spPr>
      </p:pic>
      <p:pic>
        <p:nvPicPr>
          <p:cNvPr id="8" name="Picture 7" descr="Image result for scale free degree distribution">
            <a:extLst>
              <a:ext uri="{FF2B5EF4-FFF2-40B4-BE49-F238E27FC236}">
                <a16:creationId xmlns:a16="http://schemas.microsoft.com/office/drawing/2014/main" id="{FC1C4715-C13D-4B54-A396-55073B1D6C5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17" y="2424609"/>
            <a:ext cx="2399156" cy="179936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E94F4-FE01-4506-A2F2-8AEDD62E574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2610" y="4970990"/>
            <a:ext cx="1656952" cy="1329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59525-E03D-472E-840F-E1BA8F0C22E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50954" y="4974261"/>
            <a:ext cx="1669613" cy="1323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AF4E5-0E66-4D41-A7AF-769A8AEBAA5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609930" y="4825586"/>
            <a:ext cx="4819557" cy="1585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25601-60A7-4860-A286-632CA80941E3}"/>
              </a:ext>
            </a:extLst>
          </p:cNvPr>
          <p:cNvSpPr txBox="1"/>
          <p:nvPr/>
        </p:nvSpPr>
        <p:spPr>
          <a:xfrm>
            <a:off x="5612257" y="4244552"/>
            <a:ext cx="3336546" cy="31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Mathinsight.org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15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7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9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1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E1E5537-BF88-4A6D-ADFE-0EBB3B64903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483512" y="-378765"/>
            <a:ext cx="4708488" cy="41180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F12264-44C5-493F-82B3-7EF114672BE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662049" y="3324292"/>
            <a:ext cx="4081292" cy="351255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E4AE55-92EC-4117-843C-4EFF26E542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725" y="798546"/>
          <a:ext cx="39563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156">
                  <a:extLst>
                    <a:ext uri="{9D8B030D-6E8A-4147-A177-3AD203B41FA5}">
                      <a16:colId xmlns:a16="http://schemas.microsoft.com/office/drawing/2014/main" val="1221322864"/>
                    </a:ext>
                  </a:extLst>
                </a:gridCol>
                <a:gridCol w="1978156">
                  <a:extLst>
                    <a:ext uri="{9D8B030D-6E8A-4147-A177-3AD203B41FA5}">
                      <a16:colId xmlns:a16="http://schemas.microsoft.com/office/drawing/2014/main" val="1017093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Characteristic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38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Avg. Weighted Degree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9.148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335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Network Diameter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54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Graph Density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0.069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11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Modularity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0.417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487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Connected Components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953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Avg. Clustering Coefficient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459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Avg. Path Length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2.561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8141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EBCD9C-3276-473D-A0C5-49F63217889F}"/>
              </a:ext>
            </a:extLst>
          </p:cNvPr>
          <p:cNvSpPr txBox="1"/>
          <p:nvPr/>
        </p:nvSpPr>
        <p:spPr>
          <a:xfrm>
            <a:off x="3153643" y="4138782"/>
            <a:ext cx="184391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Power law fit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FF52E-AAA1-4272-9C28-E6A282F6500E}"/>
              </a:ext>
            </a:extLst>
          </p:cNvPr>
          <p:cNvSpPr txBox="1"/>
          <p:nvPr/>
        </p:nvSpPr>
        <p:spPr>
          <a:xfrm>
            <a:off x="5017217" y="1962646"/>
            <a:ext cx="262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Spread efficiency with density of infection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ACA80-2A80-4339-B748-25658B301722}"/>
              </a:ext>
            </a:extLst>
          </p:cNvPr>
          <p:cNvSpPr txBox="1"/>
          <p:nvPr/>
        </p:nvSpPr>
        <p:spPr>
          <a:xfrm>
            <a:off x="1528992" y="78776"/>
            <a:ext cx="342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Dynamics of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3467C-EFE9-4C9F-8C52-4DDEEBA0B6A3}"/>
              </a:ext>
            </a:extLst>
          </p:cNvPr>
          <p:cNvSpPr txBox="1"/>
          <p:nvPr/>
        </p:nvSpPr>
        <p:spPr>
          <a:xfrm>
            <a:off x="10130354" y="5764701"/>
            <a:ext cx="209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Modularity class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F1A3-12FF-4536-AEDE-3EFC467DB710}"/>
              </a:ext>
            </a:extLst>
          </p:cNvPr>
          <p:cNvSpPr txBox="1"/>
          <p:nvPr/>
        </p:nvSpPr>
        <p:spPr>
          <a:xfrm>
            <a:off x="9766861" y="2628907"/>
            <a:ext cx="221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Clustering coefficient</a:t>
            </a:r>
          </a:p>
        </p:txBody>
      </p:sp>
    </p:spTree>
    <p:extLst>
      <p:ext uri="{BB962C8B-B14F-4D97-AF65-F5344CB8AC3E}">
        <p14:creationId xmlns:p14="http://schemas.microsoft.com/office/powerpoint/2010/main" val="28147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EF43-1187-4E69-8C21-85DB5618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4673634" cy="122959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Conclusion</a:t>
            </a:r>
            <a:br>
              <a:rPr lang="en-US" altLang="zh-CN" dirty="0"/>
            </a:br>
            <a:r>
              <a:rPr lang="en-US" altLang="zh-CN" dirty="0"/>
              <a:t>				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E968-A614-4FF5-9AF7-726FB76C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172" y="2226780"/>
            <a:ext cx="6054196" cy="385876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Flaw in profile setting    </a:t>
            </a:r>
          </a:p>
          <a:p>
            <a:pPr lvl="1"/>
            <a:r>
              <a:rPr lang="en-US" altLang="zh-CN" dirty="0"/>
              <a:t>Possible Improvement: adjust mandatory parts, deemphasize “image”</a:t>
            </a:r>
          </a:p>
          <a:p>
            <a:r>
              <a:rPr lang="en-US" altLang="zh-CN" dirty="0"/>
              <a:t>Problems in users interaction</a:t>
            </a:r>
          </a:p>
          <a:p>
            <a:pPr lvl="1"/>
            <a:r>
              <a:rPr lang="en-US" altLang="zh-CN" dirty="0"/>
              <a:t>Low interaction between male and female        </a:t>
            </a:r>
          </a:p>
          <a:p>
            <a:pPr lvl="1"/>
            <a:r>
              <a:rPr lang="en-US" altLang="zh-CN" dirty="0"/>
              <a:t>Low interaction among different countries        </a:t>
            </a:r>
          </a:p>
          <a:p>
            <a:pPr lvl="1"/>
            <a:r>
              <a:rPr lang="en-US" altLang="zh-CN" dirty="0"/>
              <a:t>Few experts control most of the community</a:t>
            </a:r>
          </a:p>
          <a:p>
            <a:r>
              <a:rPr lang="en-US" altLang="zh-CN" dirty="0"/>
              <a:t>Network effectiveness justification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200" dirty="0"/>
              <a:t>Unpopular tags are unstable, but knowledge spread across tags is nevertheless effective and strong.</a:t>
            </a:r>
            <a:endParaRPr lang="zh-CN" altLang="en-US" sz="2200" dirty="0"/>
          </a:p>
          <a:p>
            <a:endParaRPr lang="en-US" altLang="zh-CN" dirty="0"/>
          </a:p>
        </p:txBody>
      </p:sp>
      <p:pic>
        <p:nvPicPr>
          <p:cNvPr id="7" name="Graphic 6" descr="Judge">
            <a:extLst>
              <a:ext uri="{FF2B5EF4-FFF2-40B4-BE49-F238E27FC236}">
                <a16:creationId xmlns:a16="http://schemas.microsoft.com/office/drawing/2014/main" id="{1388D42B-4935-4AFB-B431-80B67EFA6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662" y="2286001"/>
            <a:ext cx="2960017" cy="2960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6DF87-71ED-46E7-87A0-35D987A158EF}"/>
              </a:ext>
            </a:extLst>
          </p:cNvPr>
          <p:cNvSpPr txBox="1"/>
          <p:nvPr/>
        </p:nvSpPr>
        <p:spPr>
          <a:xfrm>
            <a:off x="4315968" y="1125199"/>
            <a:ext cx="467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--The overall user community status of SO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72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C759-EA2E-4F45-BFDC-2C5065B8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6702714" cy="1304372"/>
          </a:xfrm>
        </p:spPr>
        <p:txBody>
          <a:bodyPr/>
          <a:lstStyle/>
          <a:p>
            <a:r>
              <a:rPr lang="en-US" altLang="zh-CN" dirty="0"/>
              <a:t>Data collection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6445F-1B89-4D1B-979A-970E63A59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081" y="1226267"/>
            <a:ext cx="5888019" cy="30483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0A49FB-10BE-42D9-9CEA-B0520AAC037B}"/>
              </a:ext>
            </a:extLst>
          </p:cNvPr>
          <p:cNvSpPr/>
          <p:nvPr/>
        </p:nvSpPr>
        <p:spPr>
          <a:xfrm>
            <a:off x="1436882" y="4367051"/>
            <a:ext cx="5030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https://data.stackexchange.com/stackoverflow/query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A1B46-99B8-46BC-A034-909CD0F4B23E}"/>
              </a:ext>
            </a:extLst>
          </p:cNvPr>
          <p:cNvSpPr/>
          <p:nvPr/>
        </p:nvSpPr>
        <p:spPr>
          <a:xfrm>
            <a:off x="1143646" y="5118456"/>
            <a:ext cx="9545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29 tables in the database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Mainly use: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posts, users, badges, tags, posttags, comments, votes, postwithdeleted.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1C73C-6676-4033-A028-29C1E75770C6}"/>
              </a:ext>
            </a:extLst>
          </p:cNvPr>
          <p:cNvSpPr/>
          <p:nvPr/>
        </p:nvSpPr>
        <p:spPr>
          <a:xfrm>
            <a:off x="6991350" y="1259175"/>
            <a:ext cx="481965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Difficulty we met in our project: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9737247 users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to analyze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difficult to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filter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appropriate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users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When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analyz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interaction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complicated queries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like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post as p1, post as p2, badge as b1 badge as b2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may cause 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time expir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ard to check accuracy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the dataset updates every 4 months.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(updated (2018-12-3))</a:t>
            </a:r>
          </a:p>
        </p:txBody>
      </p:sp>
    </p:spTree>
    <p:extLst>
      <p:ext uri="{BB962C8B-B14F-4D97-AF65-F5344CB8AC3E}">
        <p14:creationId xmlns:p14="http://schemas.microsoft.com/office/powerpoint/2010/main" val="206503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97E8C9-8DAC-41E3-8194-4EB5E05D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150" y="116672"/>
            <a:ext cx="9170706" cy="869366"/>
          </a:xfrm>
        </p:spPr>
        <p:txBody>
          <a:bodyPr/>
          <a:lstStyle/>
          <a:p>
            <a:r>
              <a:rPr lang="en-US" altLang="zh-CN" dirty="0"/>
              <a:t>user profile on participation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5AB980-C682-42C7-BF32-36774832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6628" y="6372031"/>
            <a:ext cx="1211070" cy="472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23814-6910-4D11-8DB8-DB9950117E25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9033"/>
          <a:stretch/>
        </p:blipFill>
        <p:spPr>
          <a:xfrm>
            <a:off x="968097" y="940904"/>
            <a:ext cx="4887758" cy="100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330AF-FFC0-427E-9F17-F7060056EBBA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1"/>
          <a:stretch/>
        </p:blipFill>
        <p:spPr>
          <a:xfrm>
            <a:off x="968097" y="2115611"/>
            <a:ext cx="4813868" cy="1006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5B159-D1B1-42C3-9777-3031C7019354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"/>
          <a:stretch/>
        </p:blipFill>
        <p:spPr>
          <a:xfrm>
            <a:off x="931150" y="3290319"/>
            <a:ext cx="5286797" cy="1803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7E139A-5EB6-4BC1-8856-F7FE7DC99429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1"/>
          <a:stretch/>
        </p:blipFill>
        <p:spPr>
          <a:xfrm>
            <a:off x="6091467" y="946630"/>
            <a:ext cx="4887758" cy="1427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E58E8-989F-4C1E-AE9D-C8789C6FE5B8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150" y="5242287"/>
            <a:ext cx="5782574" cy="13658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1A531F-8D10-4311-BB08-D79A37B6D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0037" y="3010580"/>
            <a:ext cx="5258584" cy="2947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806388-CC70-462F-A392-516E687B618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24" y="3854580"/>
            <a:ext cx="4808712" cy="1178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FD08E2-04BE-4276-A64D-2A9074C5F15B}"/>
              </a:ext>
            </a:extLst>
          </p:cNvPr>
          <p:cNvSpPr/>
          <p:nvPr/>
        </p:nvSpPr>
        <p:spPr>
          <a:xfrm>
            <a:off x="4341091" y="1200727"/>
            <a:ext cx="997527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56C37-DD73-4135-BFAB-71209FF8C078}"/>
              </a:ext>
            </a:extLst>
          </p:cNvPr>
          <p:cNvSpPr/>
          <p:nvPr/>
        </p:nvSpPr>
        <p:spPr>
          <a:xfrm>
            <a:off x="3842327" y="2366683"/>
            <a:ext cx="997527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54A7668-2755-46E3-A606-C162794B8BA0}"/>
              </a:ext>
            </a:extLst>
          </p:cNvPr>
          <p:cNvSpPr/>
          <p:nvPr/>
        </p:nvSpPr>
        <p:spPr>
          <a:xfrm rot="18269524">
            <a:off x="6335619" y="2676744"/>
            <a:ext cx="332509" cy="52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613E55C-C612-4C04-BDE8-1E1065D4C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1959"/>
              </p:ext>
            </p:extLst>
          </p:nvPr>
        </p:nvGraphicFramePr>
        <p:xfrm>
          <a:off x="6524376" y="2801338"/>
          <a:ext cx="5041680" cy="3347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87335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CCEA-C51B-4A4F-A435-0B95FD51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56" y="216261"/>
            <a:ext cx="7164354" cy="1053245"/>
          </a:xfrm>
        </p:spPr>
        <p:txBody>
          <a:bodyPr>
            <a:normAutofit/>
          </a:bodyPr>
          <a:lstStyle/>
          <a:p>
            <a:r>
              <a:rPr lang="en-US" altLang="zh-CN" dirty="0"/>
              <a:t>PEARSON CORRELATION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12452-91A9-4675-A652-5D32D3148A2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554"/>
          <a:stretch/>
        </p:blipFill>
        <p:spPr bwMode="auto">
          <a:xfrm>
            <a:off x="6657585" y="2418822"/>
            <a:ext cx="5078694" cy="2020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B656E-EBC2-4405-95CA-9E0B94AA7F87}"/>
              </a:ext>
            </a:extLst>
          </p:cNvPr>
          <p:cNvPicPr/>
          <p:nvPr/>
        </p:nvPicPr>
        <p:blipFill rotWithShape="1">
          <a:blip r:embed="rId3"/>
          <a:srcRect l="1507" t="3759" r="18185" b="4511"/>
          <a:stretch/>
        </p:blipFill>
        <p:spPr bwMode="auto">
          <a:xfrm>
            <a:off x="1104740" y="1108335"/>
            <a:ext cx="5236099" cy="2020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956A38-920B-4819-A7F4-D7B7017B3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918192"/>
              </p:ext>
            </p:extLst>
          </p:nvPr>
        </p:nvGraphicFramePr>
        <p:xfrm>
          <a:off x="1409884" y="4750238"/>
          <a:ext cx="8089223" cy="17253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3491">
                  <a:extLst>
                    <a:ext uri="{9D8B030D-6E8A-4147-A177-3AD203B41FA5}">
                      <a16:colId xmlns:a16="http://schemas.microsoft.com/office/drawing/2014/main" val="3588421798"/>
                    </a:ext>
                  </a:extLst>
                </a:gridCol>
                <a:gridCol w="1354158">
                  <a:extLst>
                    <a:ext uri="{9D8B030D-6E8A-4147-A177-3AD203B41FA5}">
                      <a16:colId xmlns:a16="http://schemas.microsoft.com/office/drawing/2014/main" val="1847815924"/>
                    </a:ext>
                  </a:extLst>
                </a:gridCol>
                <a:gridCol w="1621176">
                  <a:extLst>
                    <a:ext uri="{9D8B030D-6E8A-4147-A177-3AD203B41FA5}">
                      <a16:colId xmlns:a16="http://schemas.microsoft.com/office/drawing/2014/main" val="2223952940"/>
                    </a:ext>
                  </a:extLst>
                </a:gridCol>
                <a:gridCol w="1316013">
                  <a:extLst>
                    <a:ext uri="{9D8B030D-6E8A-4147-A177-3AD203B41FA5}">
                      <a16:colId xmlns:a16="http://schemas.microsoft.com/office/drawing/2014/main" val="1560952184"/>
                    </a:ext>
                  </a:extLst>
                </a:gridCol>
                <a:gridCol w="1774385">
                  <a:extLst>
                    <a:ext uri="{9D8B030D-6E8A-4147-A177-3AD203B41FA5}">
                      <a16:colId xmlns:a16="http://schemas.microsoft.com/office/drawing/2014/main" val="166853513"/>
                    </a:ext>
                  </a:extLst>
                </a:gridCol>
              </a:tblGrid>
              <a:tr h="346105">
                <a:tc>
                  <a:txBody>
                    <a:bodyPr/>
                    <a:lstStyle/>
                    <a:p>
                      <a:pPr algn="l"/>
                      <a:endParaRPr lang="zh-C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WebUrl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AboutMe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ProfileImageUrl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966233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WebUrl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zh-C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zh-C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zh-C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4212998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0.9681981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zh-C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zh-C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89602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AboutMe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0.9357681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0.9912816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zh-C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237376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ProfileImageUrl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0.9717663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0.9404273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0.8914085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959458"/>
                  </a:ext>
                </a:extLst>
              </a:tr>
            </a:tbl>
          </a:graphicData>
        </a:graphic>
      </p:graphicFrame>
      <p:sp>
        <p:nvSpPr>
          <p:cNvPr id="7" name="Arrow: Bent-Up 6">
            <a:extLst>
              <a:ext uri="{FF2B5EF4-FFF2-40B4-BE49-F238E27FC236}">
                <a16:creationId xmlns:a16="http://schemas.microsoft.com/office/drawing/2014/main" id="{8574C6D3-85A2-4FC8-9334-918ECDF7320A}"/>
              </a:ext>
            </a:extLst>
          </p:cNvPr>
          <p:cNvSpPr/>
          <p:nvPr/>
        </p:nvSpPr>
        <p:spPr>
          <a:xfrm rot="10800000" flipH="1">
            <a:off x="6729274" y="1447059"/>
            <a:ext cx="914400" cy="736847"/>
          </a:xfrm>
          <a:prstGeom prst="bentUpArrow">
            <a:avLst>
              <a:gd name="adj1" fmla="val 23795"/>
              <a:gd name="adj2" fmla="val 32463"/>
              <a:gd name="adj3" fmla="val 30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36A4570A-18D2-4FA5-A394-2A4D0C97B1E0}"/>
              </a:ext>
            </a:extLst>
          </p:cNvPr>
          <p:cNvSpPr/>
          <p:nvPr/>
        </p:nvSpPr>
        <p:spPr>
          <a:xfrm flipH="1" flipV="1">
            <a:off x="5181600" y="3583671"/>
            <a:ext cx="914400" cy="736847"/>
          </a:xfrm>
          <a:prstGeom prst="bentUpArrow">
            <a:avLst>
              <a:gd name="adj1" fmla="val 23795"/>
              <a:gd name="adj2" fmla="val 32463"/>
              <a:gd name="adj3" fmla="val 30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6196F-7DD8-46C5-B696-9B4E5033B6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6628" y="6372031"/>
            <a:ext cx="1211070" cy="4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8493-8DA9-4DB1-94D4-3EE504A2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41" y="220044"/>
            <a:ext cx="10178322" cy="1492132"/>
          </a:xfrm>
        </p:spPr>
        <p:txBody>
          <a:bodyPr/>
          <a:lstStyle/>
          <a:p>
            <a:r>
              <a:rPr lang="en-US" altLang="zh-CN" dirty="0"/>
              <a:t>GENDER </a:t>
            </a:r>
            <a:r>
              <a:rPr lang="zh-CN" altLang="en-US" b="1" dirty="0"/>
              <a:t>？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13749C-A53C-42B0-A3B7-F4694F8E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40"/>
          <a:stretch/>
        </p:blipFill>
        <p:spPr>
          <a:xfrm>
            <a:off x="1187427" y="1001484"/>
            <a:ext cx="3573934" cy="1861104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94834F7-167A-450F-A469-2D55FF9E4824}"/>
              </a:ext>
            </a:extLst>
          </p:cNvPr>
          <p:cNvSpPr/>
          <p:nvPr/>
        </p:nvSpPr>
        <p:spPr>
          <a:xfrm rot="19159802">
            <a:off x="5085067" y="1411322"/>
            <a:ext cx="823406" cy="426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2C78C-8DE2-4B34-8916-41F6555A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304"/>
            <a:ext cx="5503058" cy="285050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9F98643-2C36-4E7E-9AD7-96C0C5517187}"/>
              </a:ext>
            </a:extLst>
          </p:cNvPr>
          <p:cNvSpPr/>
          <p:nvPr/>
        </p:nvSpPr>
        <p:spPr>
          <a:xfrm rot="5400000">
            <a:off x="7442687" y="3247079"/>
            <a:ext cx="671152" cy="42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40BE5-9995-4B47-987D-A8E67C5F6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27" y="2859612"/>
            <a:ext cx="3573934" cy="812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BAA3C-DB2F-410C-8D2E-ADB7EAB5F2CE}"/>
              </a:ext>
            </a:extLst>
          </p:cNvPr>
          <p:cNvSpPr txBox="1"/>
          <p:nvPr/>
        </p:nvSpPr>
        <p:spPr>
          <a:xfrm>
            <a:off x="1203818" y="3713525"/>
            <a:ext cx="346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Random select: 300000 to 100000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37D7B-5D06-4BDE-8186-B0F4210E099A}"/>
              </a:ext>
            </a:extLst>
          </p:cNvPr>
          <p:cNvSpPr txBox="1"/>
          <p:nvPr/>
        </p:nvSpPr>
        <p:spPr>
          <a:xfrm>
            <a:off x="8194089" y="3191702"/>
            <a:ext cx="235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26.72% accuracy </a:t>
            </a:r>
            <a:endParaRPr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03D015-658D-4497-BD42-F9297DA1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075" y="3955071"/>
            <a:ext cx="7318728" cy="24651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AC6DC5-6D9E-416B-ACA3-1A592BB7C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3949134"/>
            <a:ext cx="7067686" cy="24909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381D10-961F-42EE-93D6-8DEF5723303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6628" y="6372031"/>
            <a:ext cx="1211070" cy="4722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BEEDE43-4F0A-402D-AABC-D448E4AAB281}"/>
              </a:ext>
            </a:extLst>
          </p:cNvPr>
          <p:cNvSpPr/>
          <p:nvPr/>
        </p:nvSpPr>
        <p:spPr>
          <a:xfrm rot="10800000">
            <a:off x="4050730" y="5009919"/>
            <a:ext cx="56725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66B22-4D09-4FA1-AC13-52B86BE9BB23}"/>
              </a:ext>
            </a:extLst>
          </p:cNvPr>
          <p:cNvSpPr txBox="1"/>
          <p:nvPr/>
        </p:nvSpPr>
        <p:spPr>
          <a:xfrm>
            <a:off x="872987" y="4254480"/>
            <a:ext cx="34104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Female mainly asks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No obvious bias in no answer questions and comments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Female exists peer parity when answering female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Low interaction rate between male and female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CA165AA-1102-4573-BE91-8574542B0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005707"/>
              </p:ext>
            </p:extLst>
          </p:nvPr>
        </p:nvGraphicFramePr>
        <p:xfrm>
          <a:off x="4732268" y="3963151"/>
          <a:ext cx="7067686" cy="244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D2BC171-525B-4A8A-B353-10BE119D0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817685"/>
              </p:ext>
            </p:extLst>
          </p:nvPr>
        </p:nvGraphicFramePr>
        <p:xfrm>
          <a:off x="4719900" y="3962459"/>
          <a:ext cx="7126419" cy="2490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B311103-33B0-4610-9312-3A145E0B2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088042"/>
              </p:ext>
            </p:extLst>
          </p:nvPr>
        </p:nvGraphicFramePr>
        <p:xfrm>
          <a:off x="5908089" y="388657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5875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9" grpId="0">
        <p:bldAsOne/>
      </p:bldGraphic>
      <p:bldGraphic spid="19" grpId="1">
        <p:bldAsOne/>
      </p:bldGraphic>
      <p:bldGraphic spid="2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D96B-F1CE-48DD-B6B1-B177FC08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116136" cy="878244"/>
          </a:xfrm>
        </p:spPr>
        <p:txBody>
          <a:bodyPr/>
          <a:lstStyle/>
          <a:p>
            <a:r>
              <a:rPr lang="en-US" altLang="zh-CN" dirty="0"/>
              <a:t>Location 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ED801-D650-40A1-A8A5-2C04E7F53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837" y="1260629"/>
            <a:ext cx="4339785" cy="18671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96793-5DEB-4EC4-B665-47BD1FF5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90" y="415823"/>
            <a:ext cx="4339785" cy="2545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D1E4-7993-4F6E-8F79-4542251A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90" y="415823"/>
            <a:ext cx="4339785" cy="254552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A48A38-9F4D-44DC-926A-C7A0D43CB4C5}"/>
              </a:ext>
            </a:extLst>
          </p:cNvPr>
          <p:cNvSpPr/>
          <p:nvPr/>
        </p:nvSpPr>
        <p:spPr>
          <a:xfrm>
            <a:off x="5408295" y="1865376"/>
            <a:ext cx="5794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D4CE48-CD0D-45DC-8BA9-4B38EBADBB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6628" y="6372031"/>
            <a:ext cx="1211070" cy="472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1E3EB-024A-491D-9A11-BA181DC85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37" y="3606115"/>
            <a:ext cx="4339785" cy="1125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00F42-DFD5-42D6-9D14-B6B4B499FE4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038390" y="3243679"/>
            <a:ext cx="5059153" cy="2833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4A57C5-78DD-48B7-B317-3ECB2FC1A102}"/>
              </a:ext>
            </a:extLst>
          </p:cNvPr>
          <p:cNvPicPr/>
          <p:nvPr/>
        </p:nvPicPr>
        <p:blipFill rotWithShape="1">
          <a:blip r:embed="rId8"/>
          <a:srcRect t="547"/>
          <a:stretch/>
        </p:blipFill>
        <p:spPr>
          <a:xfrm>
            <a:off x="6036561" y="3256670"/>
            <a:ext cx="5060982" cy="2820034"/>
          </a:xfrm>
          <a:prstGeom prst="rect">
            <a:avLst/>
          </a:prstGeom>
        </p:spPr>
      </p:pic>
      <p:pic>
        <p:nvPicPr>
          <p:cNvPr id="15" name="chart">
            <a:extLst>
              <a:ext uri="{FF2B5EF4-FFF2-40B4-BE49-F238E27FC236}">
                <a16:creationId xmlns:a16="http://schemas.microsoft.com/office/drawing/2014/main" id="{CAC49A00-EC19-4407-A621-96B80F67D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6560" y="3239806"/>
            <a:ext cx="5060983" cy="283557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7BA23F4-6267-4B35-A6CD-D305B7AA75C4}"/>
              </a:ext>
            </a:extLst>
          </p:cNvPr>
          <p:cNvSpPr/>
          <p:nvPr/>
        </p:nvSpPr>
        <p:spPr>
          <a:xfrm>
            <a:off x="5407379" y="3860650"/>
            <a:ext cx="5794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3DFF6A5-EF0C-4800-85EE-D01CCA92A304}"/>
              </a:ext>
            </a:extLst>
          </p:cNvPr>
          <p:cNvSpPr/>
          <p:nvPr/>
        </p:nvSpPr>
        <p:spPr>
          <a:xfrm flipH="1">
            <a:off x="5407379" y="5212240"/>
            <a:ext cx="5794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A3324-39DE-4A6A-889A-0D22EF412FEA}"/>
              </a:ext>
            </a:extLst>
          </p:cNvPr>
          <p:cNvSpPr txBox="1"/>
          <p:nvPr/>
        </p:nvSpPr>
        <p:spPr>
          <a:xfrm>
            <a:off x="1092627" y="4826595"/>
            <a:ext cx="4137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Indian users’ reputation distribution is the most balanced 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User increase interaction rate with native users, especially Indian.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Chinese  are the weakest group </a:t>
            </a:r>
          </a:p>
          <a:p>
            <a:endParaRPr lang="en-US" altLang="zh-CN" dirty="0"/>
          </a:p>
          <a:p>
            <a:pPr marL="342900" indent="-342900">
              <a:buAutoNum type="arabicPeriod" startAt="3"/>
            </a:pPr>
            <a:endParaRPr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63AF0-05CF-4BDE-9BE6-F9939AF9F25F}"/>
              </a:ext>
            </a:extLst>
          </p:cNvPr>
          <p:cNvSpPr txBox="1"/>
          <p:nvPr/>
        </p:nvSpPr>
        <p:spPr>
          <a:xfrm>
            <a:off x="1017837" y="3189108"/>
            <a:ext cx="431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Random select: 50000 in 300000</a:t>
            </a:r>
            <a:endParaRPr lang="zh-CN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5B01A9-4219-4460-A172-D6F2D09A8E76}"/>
              </a:ext>
            </a:extLst>
          </p:cNvPr>
          <p:cNvGrpSpPr/>
          <p:nvPr/>
        </p:nvGrpSpPr>
        <p:grpSpPr>
          <a:xfrm>
            <a:off x="6319070" y="3532890"/>
            <a:ext cx="4495959" cy="2316932"/>
            <a:chOff x="6319070" y="3532890"/>
            <a:chExt cx="4495959" cy="23169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442873A-E566-43AA-81A6-A5D3BFB22A09}"/>
                </a:ext>
              </a:extLst>
            </p:cNvPr>
            <p:cNvGrpSpPr/>
            <p:nvPr/>
          </p:nvGrpSpPr>
          <p:grpSpPr>
            <a:xfrm>
              <a:off x="6319070" y="3532890"/>
              <a:ext cx="4495959" cy="2316932"/>
              <a:chOff x="6165945" y="3469124"/>
              <a:chExt cx="4084674" cy="17715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548276A-B9A5-40C1-9FDC-1D4A059CD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5945" y="3830829"/>
                <a:ext cx="4084674" cy="140982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64D15D-6F59-4EF9-BB09-1BF8E7C0EA00}"/>
                  </a:ext>
                </a:extLst>
              </p:cNvPr>
              <p:cNvSpPr txBox="1"/>
              <p:nvPr/>
            </p:nvSpPr>
            <p:spPr>
              <a:xfrm>
                <a:off x="7301680" y="3469124"/>
                <a:ext cx="1965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Gini index score</a:t>
                </a:r>
                <a:endParaRPr lang="zh-CN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994271-686C-4136-A098-B7CF890B8946}"/>
                </a:ext>
              </a:extLst>
            </p:cNvPr>
            <p:cNvSpPr txBox="1"/>
            <p:nvPr/>
          </p:nvSpPr>
          <p:spPr>
            <a:xfrm>
              <a:off x="9424481" y="4046724"/>
              <a:ext cx="9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China</a:t>
              </a:r>
              <a:endParaRPr lang="zh-CN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765702-0BBF-4D26-847F-219A6CE9A4FA}"/>
                </a:ext>
              </a:extLst>
            </p:cNvPr>
            <p:cNvSpPr txBox="1"/>
            <p:nvPr/>
          </p:nvSpPr>
          <p:spPr>
            <a:xfrm>
              <a:off x="9424481" y="4638613"/>
              <a:ext cx="9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India</a:t>
              </a:r>
              <a:endParaRPr lang="zh-CN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1B0029-B054-4059-960C-81A95CCA39FF}"/>
                </a:ext>
              </a:extLst>
            </p:cNvPr>
            <p:cNvSpPr txBox="1"/>
            <p:nvPr/>
          </p:nvSpPr>
          <p:spPr>
            <a:xfrm>
              <a:off x="9424481" y="5231806"/>
              <a:ext cx="92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USA</a:t>
              </a:r>
              <a:endParaRPr lang="zh-CN" alt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340D-2AB4-4727-AA0E-E83F92903D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6178" y="3256670"/>
            <a:ext cx="5086958" cy="31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3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BDDF5-8544-494E-9A97-79A83701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66578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zh-CN" sz="5400">
                <a:solidFill>
                  <a:srgbClr val="FFFFFF"/>
                </a:solidFill>
              </a:rPr>
              <a:t>How much experts contribute?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6313A-8033-416F-B63E-8CC1C4654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25638"/>
            <a:ext cx="9144000" cy="42000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8F95EE"/>
                </a:solidFill>
              </a:rPr>
              <a:t>Who are experts?(tag: badge, overall: reputation)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18BB57-7081-46C5-99E9-28964CEE1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6073" y="2454433"/>
            <a:ext cx="2400300" cy="18442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EF6C8E-ECD5-42B0-9C32-576A44662318}"/>
              </a:ext>
            </a:extLst>
          </p:cNvPr>
          <p:cNvGrpSpPr/>
          <p:nvPr/>
        </p:nvGrpSpPr>
        <p:grpSpPr>
          <a:xfrm>
            <a:off x="3449219" y="2600228"/>
            <a:ext cx="3257550" cy="3823277"/>
            <a:chOff x="0" y="0"/>
            <a:chExt cx="6610351" cy="63055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608940-4298-4709-8594-85360041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6" y="0"/>
              <a:ext cx="6600825" cy="2743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769F06-BD16-4E14-BD15-3C0C83B5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57475"/>
              <a:ext cx="6600825" cy="36480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2A5A3-09C8-40CC-93BC-2F038DD293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1488" y="4298689"/>
            <a:ext cx="2207232" cy="199427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560D16-8376-4CD2-A3C2-E05A14EDFC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3702" y="3082663"/>
          <a:ext cx="3957320" cy="1216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330">
                  <a:extLst>
                    <a:ext uri="{9D8B030D-6E8A-4147-A177-3AD203B41FA5}">
                      <a16:colId xmlns:a16="http://schemas.microsoft.com/office/drawing/2014/main" val="2480995581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2898900875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2962430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3189380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cluster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average performance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 of users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572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experts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94.7790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6125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Surpassing users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53.0177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1442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995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Active users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37.6498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369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ordinary users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15.3287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47582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27694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3238C05-F22F-469D-9599-D41FD73E3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12" y="4624042"/>
            <a:ext cx="2329288" cy="19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7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EE55B-F567-4B40-BD23-B9C22888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63" y="939037"/>
            <a:ext cx="3775899" cy="24317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494B7-98B8-49E6-A0C6-3F2F45BBEB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31993" y="878208"/>
            <a:ext cx="2899141" cy="20221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:\Users\TEAGAN~1\AppData\Local\Temp\WeChat Files\740395681645520169.png">
            <a:extLst>
              <a:ext uri="{FF2B5EF4-FFF2-40B4-BE49-F238E27FC236}">
                <a16:creationId xmlns:a16="http://schemas.microsoft.com/office/drawing/2014/main" id="{A5F14C30-F1DF-4B26-BB62-689F87BD135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41" y="4276749"/>
            <a:ext cx="4111054" cy="2138515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282BD-6C97-420C-BDF7-43009461D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56" y="4155753"/>
            <a:ext cx="3140519" cy="2022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C315F-91FD-4C73-9896-633BF8CB3F55}"/>
              </a:ext>
            </a:extLst>
          </p:cNvPr>
          <p:cNvSpPr txBox="1"/>
          <p:nvPr/>
        </p:nvSpPr>
        <p:spPr>
          <a:xfrm>
            <a:off x="9143067" y="437852"/>
            <a:ext cx="287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2018 increased expert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00442-8602-42C7-9633-18AB2BF35998}"/>
              </a:ext>
            </a:extLst>
          </p:cNvPr>
          <p:cNvSpPr txBox="1"/>
          <p:nvPr/>
        </p:nvSpPr>
        <p:spPr>
          <a:xfrm>
            <a:off x="9292927" y="3670296"/>
            <a:ext cx="205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cross-tags expert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25F0D-6128-4AB8-BDEE-0EAAA7B78260}"/>
              </a:ext>
            </a:extLst>
          </p:cNvPr>
          <p:cNvSpPr txBox="1"/>
          <p:nvPr/>
        </p:nvSpPr>
        <p:spPr>
          <a:xfrm>
            <a:off x="231886" y="410134"/>
            <a:ext cx="393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Expert analysis: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29660E-B2EF-4A60-8C6E-3C0C5A4D8B3D}"/>
              </a:ext>
            </a:extLst>
          </p:cNvPr>
          <p:cNvPicPr/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3703635"/>
            <a:ext cx="4552314" cy="20846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A99972-4053-4229-AA9B-828822D3D939}"/>
              </a:ext>
            </a:extLst>
          </p:cNvPr>
          <p:cNvPicPr/>
          <p:nvPr/>
        </p:nvPicPr>
        <p:blipFill>
          <a:blip r:embed="rId7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693367"/>
            <a:ext cx="4538409" cy="15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34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F19F15-D28E-492E-A1BA-3B5EC2C4F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3875"/>
          <a:stretch/>
        </p:blipFill>
        <p:spPr>
          <a:xfrm>
            <a:off x="0" y="2042"/>
            <a:ext cx="12192000" cy="6855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4B492-FA49-4699-AB51-42BA358DFF20}"/>
              </a:ext>
            </a:extLst>
          </p:cNvPr>
          <p:cNvSpPr txBox="1"/>
          <p:nvPr/>
        </p:nvSpPr>
        <p:spPr>
          <a:xfrm>
            <a:off x="5269439" y="2797525"/>
            <a:ext cx="6382657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Degree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Betweenness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Closeness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F80A6-3844-468F-92E4-C9DCCEA9F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91" y="80304"/>
            <a:ext cx="4312525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A677-3E0C-488C-8CC8-325FE1F3A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37" y="3988872"/>
            <a:ext cx="3587263" cy="2869135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1DBC16-9D92-422C-BCA2-87B4120FBC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7162" y="3838150"/>
          <a:ext cx="4805094" cy="293846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02547">
                  <a:extLst>
                    <a:ext uri="{9D8B030D-6E8A-4147-A177-3AD203B41FA5}">
                      <a16:colId xmlns:a16="http://schemas.microsoft.com/office/drawing/2014/main" val="3716936874"/>
                    </a:ext>
                  </a:extLst>
                </a:gridCol>
                <a:gridCol w="2402547">
                  <a:extLst>
                    <a:ext uri="{9D8B030D-6E8A-4147-A177-3AD203B41FA5}">
                      <a16:colId xmlns:a16="http://schemas.microsoft.com/office/drawing/2014/main" val="74463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Community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Programming Languages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34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Objective-C, Swift,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636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C#, Sql, VB6, xml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92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avascript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, PHP, HTML,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96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Python,R, Shell, Erlang, Perl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25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C++, C, linux, Delphi, Assembly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31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Java, Scala, Ruby, Haskell, Scheme, Go, Lisp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6624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0E7B8D-5161-4A48-BD66-65F96A73BCCE}"/>
              </a:ext>
            </a:extLst>
          </p:cNvPr>
          <p:cNvSpPr txBox="1"/>
          <p:nvPr/>
        </p:nvSpPr>
        <p:spPr>
          <a:xfrm>
            <a:off x="355106" y="245622"/>
            <a:ext cx="4980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Gephi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visualization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162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72_TF03462902_TF03462902" id="{46F2906C-D853-4779-85F3-12B3B02B6539}" vid="{92F8FFB8-36DF-4C86-955E-EC75BF25575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367</Words>
  <Application>Microsoft Office PowerPoint</Application>
  <PresentationFormat>Widescreen</PresentationFormat>
  <Paragraphs>140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等线</vt:lpstr>
      <vt:lpstr>Microsoft GothicNeo</vt:lpstr>
      <vt:lpstr>微软雅黑</vt:lpstr>
      <vt:lpstr>Arial</vt:lpstr>
      <vt:lpstr>Calibri</vt:lpstr>
      <vt:lpstr>Calibri Light</vt:lpstr>
      <vt:lpstr>Gill Sans MT</vt:lpstr>
      <vt:lpstr>Impact</vt:lpstr>
      <vt:lpstr>Times New Roman</vt:lpstr>
      <vt:lpstr>Wingdings</vt:lpstr>
      <vt:lpstr>Badge</vt:lpstr>
      <vt:lpstr>Office Theme</vt:lpstr>
      <vt:lpstr>教育主题 16x9</vt:lpstr>
      <vt:lpstr>WEB ANALYTICS </vt:lpstr>
      <vt:lpstr>Data collection</vt:lpstr>
      <vt:lpstr>user profile on participation</vt:lpstr>
      <vt:lpstr>PEARSON CORRELATION</vt:lpstr>
      <vt:lpstr>GENDER ？</vt:lpstr>
      <vt:lpstr>Location </vt:lpstr>
      <vt:lpstr>How much experts contribute?</vt:lpstr>
      <vt:lpstr>PowerPoint Presentation</vt:lpstr>
      <vt:lpstr>PowerPoint Presentation</vt:lpstr>
      <vt:lpstr>PowerPoint Presentation</vt:lpstr>
      <vt:lpstr>PowerPoint Presentation</vt:lpstr>
      <vt:lpstr>Conclusion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PROJECT</dc:title>
  <dc:creator>Yicheng Ren</dc:creator>
  <cp:lastModifiedBy>Yicheng Ren</cp:lastModifiedBy>
  <cp:revision>23</cp:revision>
  <dcterms:created xsi:type="dcterms:W3CDTF">2018-12-04T04:42:43Z</dcterms:created>
  <dcterms:modified xsi:type="dcterms:W3CDTF">2018-12-04T18:57:21Z</dcterms:modified>
</cp:coreProperties>
</file>